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0482" autoAdjust="0"/>
  </p:normalViewPr>
  <p:slideViewPr>
    <p:cSldViewPr snapToGrid="0">
      <p:cViewPr varScale="1">
        <p:scale>
          <a:sx n="60" d="100"/>
          <a:sy n="60" d="100"/>
        </p:scale>
        <p:origin x="4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BC3280-1404-4695-BCE1-FE0D38B49D1F}" type="doc">
      <dgm:prSet loTypeId="urn:microsoft.com/office/officeart/2005/8/layout/pyramid2" loCatId="pyramid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EDF0C16-6447-40A1-B9AC-CEB710F78906}">
      <dgm:prSet phldrT="[Texto]" custT="1"/>
      <dgm:spPr>
        <a:ln w="19050"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s-ES" sz="1600" dirty="0"/>
            <a:t>Incidencia en torno al 21%</a:t>
          </a:r>
        </a:p>
      </dgm:t>
    </dgm:pt>
    <dgm:pt modelId="{E59C37F8-8AB8-4FF8-8F60-162F07A68B81}" type="parTrans" cxnId="{669C1176-0E18-4550-BA1C-49FC2965F151}">
      <dgm:prSet/>
      <dgm:spPr/>
      <dgm:t>
        <a:bodyPr/>
        <a:lstStyle/>
        <a:p>
          <a:endParaRPr lang="es-ES"/>
        </a:p>
      </dgm:t>
    </dgm:pt>
    <dgm:pt modelId="{FCA7C021-3576-4329-AC41-354EEA8A8424}" type="sibTrans" cxnId="{669C1176-0E18-4550-BA1C-49FC2965F151}">
      <dgm:prSet/>
      <dgm:spPr/>
      <dgm:t>
        <a:bodyPr/>
        <a:lstStyle/>
        <a:p>
          <a:endParaRPr lang="es-ES"/>
        </a:p>
      </dgm:t>
    </dgm:pt>
    <dgm:pt modelId="{2FB1D4D0-AAAD-4849-84BB-B061E3159A5D}">
      <dgm:prSet phldrT="[Texto]" custT="1"/>
      <dgm:spPr>
        <a:ln w="19050">
          <a:solidFill>
            <a:schemeClr val="accent2"/>
          </a:solidFill>
        </a:ln>
      </dgm:spPr>
      <dgm:t>
        <a:bodyPr/>
        <a:lstStyle/>
        <a:p>
          <a:r>
            <a:rPr lang="es-ES" sz="1600" dirty="0"/>
            <a:t>1 de cada 8 mujeres pueden padecer cáncer de mama</a:t>
          </a:r>
        </a:p>
      </dgm:t>
    </dgm:pt>
    <dgm:pt modelId="{9D396315-943B-4DB4-8F83-F8861BCCC536}" type="parTrans" cxnId="{D8D7A121-1135-49CC-BA8D-73B51382586D}">
      <dgm:prSet/>
      <dgm:spPr/>
      <dgm:t>
        <a:bodyPr/>
        <a:lstStyle/>
        <a:p>
          <a:endParaRPr lang="es-ES"/>
        </a:p>
      </dgm:t>
    </dgm:pt>
    <dgm:pt modelId="{DC4991BE-E4B2-4241-99B2-C5F44144806B}" type="sibTrans" cxnId="{D8D7A121-1135-49CC-BA8D-73B51382586D}">
      <dgm:prSet/>
      <dgm:spPr/>
      <dgm:t>
        <a:bodyPr/>
        <a:lstStyle/>
        <a:p>
          <a:endParaRPr lang="es-ES"/>
        </a:p>
      </dgm:t>
    </dgm:pt>
    <dgm:pt modelId="{86B9D5AA-EDAB-44F7-A775-D9904D8DC96E}">
      <dgm:prSet phldrT="[Texto]" custT="1"/>
      <dgm:spPr>
        <a:ln w="19050">
          <a:solidFill>
            <a:schemeClr val="accent1"/>
          </a:solidFill>
        </a:ln>
      </dgm:spPr>
      <dgm:t>
        <a:bodyPr/>
        <a:lstStyle/>
        <a:p>
          <a:r>
            <a:rPr lang="es-ES" sz="1600" dirty="0"/>
            <a:t>1ª causa del linfedema secundario es la cirugía y/o radioterapia de cáncer de mama</a:t>
          </a:r>
        </a:p>
      </dgm:t>
    </dgm:pt>
    <dgm:pt modelId="{2A8A2871-DD6E-4BB0-9EA5-7D24CE4499FE}" type="parTrans" cxnId="{427DCF2A-6F83-4816-89C2-3DF9205395D4}">
      <dgm:prSet/>
      <dgm:spPr/>
      <dgm:t>
        <a:bodyPr/>
        <a:lstStyle/>
        <a:p>
          <a:endParaRPr lang="es-ES"/>
        </a:p>
      </dgm:t>
    </dgm:pt>
    <dgm:pt modelId="{09860FEE-E98E-4E6A-8511-C92F4472B1E7}" type="sibTrans" cxnId="{427DCF2A-6F83-4816-89C2-3DF9205395D4}">
      <dgm:prSet/>
      <dgm:spPr/>
      <dgm:t>
        <a:bodyPr/>
        <a:lstStyle/>
        <a:p>
          <a:endParaRPr lang="es-ES"/>
        </a:p>
      </dgm:t>
    </dgm:pt>
    <dgm:pt modelId="{F4B28D0B-B876-4CCD-9AA2-616D58C674B5}">
      <dgm:prSet phldrT="[Texto]" custT="1"/>
      <dgm:spPr>
        <a:ln w="19050"/>
      </dgm:spPr>
      <dgm:t>
        <a:bodyPr/>
        <a:lstStyle/>
        <a:p>
          <a:r>
            <a:rPr lang="es-ES" sz="1600" dirty="0"/>
            <a:t>Deterioro de la calidad de vida</a:t>
          </a:r>
        </a:p>
      </dgm:t>
    </dgm:pt>
    <dgm:pt modelId="{372C6D49-A611-4600-9A7C-7E1F4377E8AD}" type="parTrans" cxnId="{BCD6E0D2-2E0E-4B4E-8604-8E015A9E5657}">
      <dgm:prSet/>
      <dgm:spPr/>
      <dgm:t>
        <a:bodyPr/>
        <a:lstStyle/>
        <a:p>
          <a:endParaRPr lang="es-ES"/>
        </a:p>
      </dgm:t>
    </dgm:pt>
    <dgm:pt modelId="{4B07CD01-B2FE-4DBA-89E0-C67240DEF09C}" type="sibTrans" cxnId="{BCD6E0D2-2E0E-4B4E-8604-8E015A9E5657}">
      <dgm:prSet/>
      <dgm:spPr/>
      <dgm:t>
        <a:bodyPr/>
        <a:lstStyle/>
        <a:p>
          <a:endParaRPr lang="es-ES"/>
        </a:p>
      </dgm:t>
    </dgm:pt>
    <dgm:pt modelId="{AE2E37F7-E27C-4319-84A7-4EE3F99CF6A4}" type="pres">
      <dgm:prSet presAssocID="{6DBC3280-1404-4695-BCE1-FE0D38B49D1F}" presName="compositeShape" presStyleCnt="0">
        <dgm:presLayoutVars>
          <dgm:dir/>
          <dgm:resizeHandles/>
        </dgm:presLayoutVars>
      </dgm:prSet>
      <dgm:spPr/>
    </dgm:pt>
    <dgm:pt modelId="{976B29A6-4A3A-4FCA-AC41-33BDC2E731F8}" type="pres">
      <dgm:prSet presAssocID="{6DBC3280-1404-4695-BCE1-FE0D38B49D1F}" presName="pyramid" presStyleLbl="node1" presStyleIdx="0" presStyleCnt="1" custLinFactNeighborX="15278" custLinFactNeighborY="-405"/>
      <dgm:spPr/>
    </dgm:pt>
    <dgm:pt modelId="{6A2A09DF-B50D-4D25-84B6-C30A782ACC62}" type="pres">
      <dgm:prSet presAssocID="{6DBC3280-1404-4695-BCE1-FE0D38B49D1F}" presName="theList" presStyleCnt="0"/>
      <dgm:spPr/>
    </dgm:pt>
    <dgm:pt modelId="{4ABBE383-DFE3-4D45-9673-156E7C61F3D8}" type="pres">
      <dgm:prSet presAssocID="{F4B28D0B-B876-4CCD-9AA2-616D58C674B5}" presName="aNode" presStyleLbl="fgAcc1" presStyleIdx="0" presStyleCnt="4" custScaleX="152229" custLinFactNeighborX="10293" custLinFactNeighborY="-37835">
        <dgm:presLayoutVars>
          <dgm:bulletEnabled val="1"/>
        </dgm:presLayoutVars>
      </dgm:prSet>
      <dgm:spPr/>
    </dgm:pt>
    <dgm:pt modelId="{65934EEA-BE8D-4229-BC6A-6834F37798BF}" type="pres">
      <dgm:prSet presAssocID="{F4B28D0B-B876-4CCD-9AA2-616D58C674B5}" presName="aSpace" presStyleCnt="0"/>
      <dgm:spPr/>
    </dgm:pt>
    <dgm:pt modelId="{A66E3DCC-C7A0-474E-B8CD-C5F7C3AB8CD5}" type="pres">
      <dgm:prSet presAssocID="{9EDF0C16-6447-40A1-B9AC-CEB710F78906}" presName="aNode" presStyleLbl="fgAcc1" presStyleIdx="1" presStyleCnt="4" custScaleX="152229" custLinFactNeighborX="11416" custLinFactNeighborY="-27104">
        <dgm:presLayoutVars>
          <dgm:bulletEnabled val="1"/>
        </dgm:presLayoutVars>
      </dgm:prSet>
      <dgm:spPr/>
    </dgm:pt>
    <dgm:pt modelId="{28F0E9AD-3450-41E8-AA0D-4AF943928476}" type="pres">
      <dgm:prSet presAssocID="{9EDF0C16-6447-40A1-B9AC-CEB710F78906}" presName="aSpace" presStyleCnt="0"/>
      <dgm:spPr/>
    </dgm:pt>
    <dgm:pt modelId="{654ACDB4-270A-4E78-BB55-C06C3F3AA304}" type="pres">
      <dgm:prSet presAssocID="{2FB1D4D0-AAAD-4849-84BB-B061E3159A5D}" presName="aNode" presStyleLbl="fgAcc1" presStyleIdx="2" presStyleCnt="4" custScaleX="152229" custLinFactNeighborX="11640" custLinFactNeighborY="7398">
        <dgm:presLayoutVars>
          <dgm:bulletEnabled val="1"/>
        </dgm:presLayoutVars>
      </dgm:prSet>
      <dgm:spPr/>
    </dgm:pt>
    <dgm:pt modelId="{53A2BE56-C589-4FAE-A8C0-101139BE4016}" type="pres">
      <dgm:prSet presAssocID="{2FB1D4D0-AAAD-4849-84BB-B061E3159A5D}" presName="aSpace" presStyleCnt="0"/>
      <dgm:spPr/>
    </dgm:pt>
    <dgm:pt modelId="{C440A450-59E0-4E6B-9046-7F2E61FB5C48}" type="pres">
      <dgm:prSet presAssocID="{86B9D5AA-EDAB-44F7-A775-D9904D8DC96E}" presName="aNode" presStyleLbl="fgAcc1" presStyleIdx="3" presStyleCnt="4" custScaleX="152219" custLinFactNeighborX="12314" custLinFactNeighborY="36989">
        <dgm:presLayoutVars>
          <dgm:bulletEnabled val="1"/>
        </dgm:presLayoutVars>
      </dgm:prSet>
      <dgm:spPr/>
    </dgm:pt>
    <dgm:pt modelId="{8DF3BD39-A152-4807-8CB9-7D359C680C90}" type="pres">
      <dgm:prSet presAssocID="{86B9D5AA-EDAB-44F7-A775-D9904D8DC96E}" presName="aSpace" presStyleCnt="0"/>
      <dgm:spPr/>
    </dgm:pt>
  </dgm:ptLst>
  <dgm:cxnLst>
    <dgm:cxn modelId="{EAF72B09-BB87-49F5-B3E3-BB44850606C1}" type="presOf" srcId="{F4B28D0B-B876-4CCD-9AA2-616D58C674B5}" destId="{4ABBE383-DFE3-4D45-9673-156E7C61F3D8}" srcOrd="0" destOrd="0" presId="urn:microsoft.com/office/officeart/2005/8/layout/pyramid2"/>
    <dgm:cxn modelId="{D8D7A121-1135-49CC-BA8D-73B51382586D}" srcId="{6DBC3280-1404-4695-BCE1-FE0D38B49D1F}" destId="{2FB1D4D0-AAAD-4849-84BB-B061E3159A5D}" srcOrd="2" destOrd="0" parTransId="{9D396315-943B-4DB4-8F83-F8861BCCC536}" sibTransId="{DC4991BE-E4B2-4241-99B2-C5F44144806B}"/>
    <dgm:cxn modelId="{427DCF2A-6F83-4816-89C2-3DF9205395D4}" srcId="{6DBC3280-1404-4695-BCE1-FE0D38B49D1F}" destId="{86B9D5AA-EDAB-44F7-A775-D9904D8DC96E}" srcOrd="3" destOrd="0" parTransId="{2A8A2871-DD6E-4BB0-9EA5-7D24CE4499FE}" sibTransId="{09860FEE-E98E-4E6A-8511-C92F4472B1E7}"/>
    <dgm:cxn modelId="{6605403F-6764-422D-9F5B-3E1FB7E408DB}" type="presOf" srcId="{9EDF0C16-6447-40A1-B9AC-CEB710F78906}" destId="{A66E3DCC-C7A0-474E-B8CD-C5F7C3AB8CD5}" srcOrd="0" destOrd="0" presId="urn:microsoft.com/office/officeart/2005/8/layout/pyramid2"/>
    <dgm:cxn modelId="{669C1176-0E18-4550-BA1C-49FC2965F151}" srcId="{6DBC3280-1404-4695-BCE1-FE0D38B49D1F}" destId="{9EDF0C16-6447-40A1-B9AC-CEB710F78906}" srcOrd="1" destOrd="0" parTransId="{E59C37F8-8AB8-4FF8-8F60-162F07A68B81}" sibTransId="{FCA7C021-3576-4329-AC41-354EEA8A8424}"/>
    <dgm:cxn modelId="{0F981976-A316-44A8-8D12-A3EDD5A30C30}" type="presOf" srcId="{6DBC3280-1404-4695-BCE1-FE0D38B49D1F}" destId="{AE2E37F7-E27C-4319-84A7-4EE3F99CF6A4}" srcOrd="0" destOrd="0" presId="urn:microsoft.com/office/officeart/2005/8/layout/pyramid2"/>
    <dgm:cxn modelId="{1CEFCC77-855F-4F40-BEFE-0A9464B63EF1}" type="presOf" srcId="{2FB1D4D0-AAAD-4849-84BB-B061E3159A5D}" destId="{654ACDB4-270A-4E78-BB55-C06C3F3AA304}" srcOrd="0" destOrd="0" presId="urn:microsoft.com/office/officeart/2005/8/layout/pyramid2"/>
    <dgm:cxn modelId="{BCD6E0D2-2E0E-4B4E-8604-8E015A9E5657}" srcId="{6DBC3280-1404-4695-BCE1-FE0D38B49D1F}" destId="{F4B28D0B-B876-4CCD-9AA2-616D58C674B5}" srcOrd="0" destOrd="0" parTransId="{372C6D49-A611-4600-9A7C-7E1F4377E8AD}" sibTransId="{4B07CD01-B2FE-4DBA-89E0-C67240DEF09C}"/>
    <dgm:cxn modelId="{0C44EEDC-0162-4212-81A3-534B12FF4CDA}" type="presOf" srcId="{86B9D5AA-EDAB-44F7-A775-D9904D8DC96E}" destId="{C440A450-59E0-4E6B-9046-7F2E61FB5C48}" srcOrd="0" destOrd="0" presId="urn:microsoft.com/office/officeart/2005/8/layout/pyramid2"/>
    <dgm:cxn modelId="{577B3C5E-468D-4AC2-829E-D9D9F32D7EC8}" type="presParOf" srcId="{AE2E37F7-E27C-4319-84A7-4EE3F99CF6A4}" destId="{976B29A6-4A3A-4FCA-AC41-33BDC2E731F8}" srcOrd="0" destOrd="0" presId="urn:microsoft.com/office/officeart/2005/8/layout/pyramid2"/>
    <dgm:cxn modelId="{FE7E98A9-390D-4CE7-AE69-0AF1422FBA0F}" type="presParOf" srcId="{AE2E37F7-E27C-4319-84A7-4EE3F99CF6A4}" destId="{6A2A09DF-B50D-4D25-84B6-C30A782ACC62}" srcOrd="1" destOrd="0" presId="urn:microsoft.com/office/officeart/2005/8/layout/pyramid2"/>
    <dgm:cxn modelId="{A10126DB-3972-4502-95B0-CFEDA3857FF9}" type="presParOf" srcId="{6A2A09DF-B50D-4D25-84B6-C30A782ACC62}" destId="{4ABBE383-DFE3-4D45-9673-156E7C61F3D8}" srcOrd="0" destOrd="0" presId="urn:microsoft.com/office/officeart/2005/8/layout/pyramid2"/>
    <dgm:cxn modelId="{E8AB4855-9599-40E4-B7DC-4BDB85A1C43E}" type="presParOf" srcId="{6A2A09DF-B50D-4D25-84B6-C30A782ACC62}" destId="{65934EEA-BE8D-4229-BC6A-6834F37798BF}" srcOrd="1" destOrd="0" presId="urn:microsoft.com/office/officeart/2005/8/layout/pyramid2"/>
    <dgm:cxn modelId="{85595D31-BE1C-44C2-BA37-11872AFC6CAB}" type="presParOf" srcId="{6A2A09DF-B50D-4D25-84B6-C30A782ACC62}" destId="{A66E3DCC-C7A0-474E-B8CD-C5F7C3AB8CD5}" srcOrd="2" destOrd="0" presId="urn:microsoft.com/office/officeart/2005/8/layout/pyramid2"/>
    <dgm:cxn modelId="{50EA26A9-B208-4720-92EC-23E40921D793}" type="presParOf" srcId="{6A2A09DF-B50D-4D25-84B6-C30A782ACC62}" destId="{28F0E9AD-3450-41E8-AA0D-4AF943928476}" srcOrd="3" destOrd="0" presId="urn:microsoft.com/office/officeart/2005/8/layout/pyramid2"/>
    <dgm:cxn modelId="{388BD98E-8C6E-4D83-A232-5D32733C6EA4}" type="presParOf" srcId="{6A2A09DF-B50D-4D25-84B6-C30A782ACC62}" destId="{654ACDB4-270A-4E78-BB55-C06C3F3AA304}" srcOrd="4" destOrd="0" presId="urn:microsoft.com/office/officeart/2005/8/layout/pyramid2"/>
    <dgm:cxn modelId="{F3CF1C98-EFDA-458A-A4C1-F43B8039EA02}" type="presParOf" srcId="{6A2A09DF-B50D-4D25-84B6-C30A782ACC62}" destId="{53A2BE56-C589-4FAE-A8C0-101139BE4016}" srcOrd="5" destOrd="0" presId="urn:microsoft.com/office/officeart/2005/8/layout/pyramid2"/>
    <dgm:cxn modelId="{ABED6D29-17FF-40B8-A703-68C6573CB855}" type="presParOf" srcId="{6A2A09DF-B50D-4D25-84B6-C30A782ACC62}" destId="{C440A450-59E0-4E6B-9046-7F2E61FB5C48}" srcOrd="6" destOrd="0" presId="urn:microsoft.com/office/officeart/2005/8/layout/pyramid2"/>
    <dgm:cxn modelId="{C90F6754-F9A6-4A54-9A4A-F03725E47A53}" type="presParOf" srcId="{6A2A09DF-B50D-4D25-84B6-C30A782ACC62}" destId="{8DF3BD39-A152-4807-8CB9-7D359C680C9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73624-2092-4C7B-B16B-9C628E0D953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8AE46E9-3177-4508-9B47-13BD22F95A5E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/>
            <a:t>Volumetría Directa</a:t>
          </a:r>
        </a:p>
      </dgm:t>
    </dgm:pt>
    <dgm:pt modelId="{77880FD5-0350-4BDF-8563-7489EF99E883}" type="parTrans" cxnId="{2CBB6B68-48BB-457F-984D-E7152A76884B}">
      <dgm:prSet/>
      <dgm:spPr/>
      <dgm:t>
        <a:bodyPr/>
        <a:lstStyle/>
        <a:p>
          <a:endParaRPr lang="es-ES"/>
        </a:p>
      </dgm:t>
    </dgm:pt>
    <dgm:pt modelId="{4AAC6BDF-B91A-47B6-8C88-6F45E8732B08}" type="sibTrans" cxnId="{2CBB6B68-48BB-457F-984D-E7152A76884B}">
      <dgm:prSet/>
      <dgm:spPr/>
      <dgm:t>
        <a:bodyPr/>
        <a:lstStyle/>
        <a:p>
          <a:endParaRPr lang="es-ES"/>
        </a:p>
      </dgm:t>
    </dgm:pt>
    <dgm:pt modelId="{00B8C34A-619F-4721-85C3-40E854EA5F5B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/>
            <a:t>Desplazamiento de agua</a:t>
          </a:r>
        </a:p>
      </dgm:t>
    </dgm:pt>
    <dgm:pt modelId="{107794B1-25DE-4417-887B-C216BF5F0791}" type="parTrans" cxnId="{7804450F-D7EA-42A4-9B27-8F96EEFB9F73}">
      <dgm:prSet/>
      <dgm:spPr/>
      <dgm:t>
        <a:bodyPr/>
        <a:lstStyle/>
        <a:p>
          <a:endParaRPr lang="es-ES"/>
        </a:p>
      </dgm:t>
    </dgm:pt>
    <dgm:pt modelId="{73539C0A-612D-4A5C-8420-AD89ADCF9BED}" type="sibTrans" cxnId="{7804450F-D7EA-42A4-9B27-8F96EEFB9F73}">
      <dgm:prSet/>
      <dgm:spPr/>
      <dgm:t>
        <a:bodyPr/>
        <a:lstStyle/>
        <a:p>
          <a:endParaRPr lang="es-ES"/>
        </a:p>
      </dgm:t>
    </dgm:pt>
    <dgm:pt modelId="{9391F349-8531-4854-97E2-2564683EFFB6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/>
            <a:t>Volumetría optoelectrónica</a:t>
          </a:r>
        </a:p>
      </dgm:t>
    </dgm:pt>
    <dgm:pt modelId="{22D13339-95B7-400D-98B5-99D01AE50F4B}" type="parTrans" cxnId="{0CAC07CC-8791-4EA7-AA89-9A244E4EB979}">
      <dgm:prSet/>
      <dgm:spPr/>
      <dgm:t>
        <a:bodyPr/>
        <a:lstStyle/>
        <a:p>
          <a:endParaRPr lang="es-ES"/>
        </a:p>
      </dgm:t>
    </dgm:pt>
    <dgm:pt modelId="{9063565C-8096-4A2D-8F19-A47EA0EDC537}" type="sibTrans" cxnId="{0CAC07CC-8791-4EA7-AA89-9A244E4EB979}">
      <dgm:prSet/>
      <dgm:spPr/>
      <dgm:t>
        <a:bodyPr/>
        <a:lstStyle/>
        <a:p>
          <a:endParaRPr lang="es-ES"/>
        </a:p>
      </dgm:t>
    </dgm:pt>
    <dgm:pt modelId="{A165C16A-0A23-4174-A810-A267A6F9B5F9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 err="1"/>
            <a:t>Bioimpedancia</a:t>
          </a:r>
          <a:endParaRPr lang="es-ES" dirty="0"/>
        </a:p>
      </dgm:t>
    </dgm:pt>
    <dgm:pt modelId="{B05432B2-4FFF-4D72-9C6D-E41B217BB54E}" type="parTrans" cxnId="{7D0FEC07-FBE1-4414-B4FB-E5F4692A9F8B}">
      <dgm:prSet/>
      <dgm:spPr/>
      <dgm:t>
        <a:bodyPr/>
        <a:lstStyle/>
        <a:p>
          <a:endParaRPr lang="es-ES"/>
        </a:p>
      </dgm:t>
    </dgm:pt>
    <dgm:pt modelId="{52CBDFDE-5A6E-413A-A153-7794E3B6B07B}" type="sibTrans" cxnId="{7D0FEC07-FBE1-4414-B4FB-E5F4692A9F8B}">
      <dgm:prSet/>
      <dgm:spPr/>
      <dgm:t>
        <a:bodyPr/>
        <a:lstStyle/>
        <a:p>
          <a:endParaRPr lang="es-ES"/>
        </a:p>
      </dgm:t>
    </dgm:pt>
    <dgm:pt modelId="{4AD5B917-B7DA-4BB9-B2C1-B5A7B95DBE57}">
      <dgm:prSet phldrT="[Texto]"/>
      <dgm:spPr>
        <a:solidFill>
          <a:schemeClr val="bg2">
            <a:lumMod val="60000"/>
            <a:lumOff val="4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/>
            <a:t>Tonometría</a:t>
          </a:r>
        </a:p>
      </dgm:t>
    </dgm:pt>
    <dgm:pt modelId="{60921685-8DC6-4636-8188-C852B1D824CA}" type="parTrans" cxnId="{54CAEBDD-C3E0-4AE8-9223-0342A3B33AC8}">
      <dgm:prSet/>
      <dgm:spPr/>
      <dgm:t>
        <a:bodyPr/>
        <a:lstStyle/>
        <a:p>
          <a:endParaRPr lang="es-ES"/>
        </a:p>
      </dgm:t>
    </dgm:pt>
    <dgm:pt modelId="{DF89AC4B-52E0-4E8A-9A16-6462933B7CCB}" type="sibTrans" cxnId="{54CAEBDD-C3E0-4AE8-9223-0342A3B33AC8}">
      <dgm:prSet/>
      <dgm:spPr/>
      <dgm:t>
        <a:bodyPr/>
        <a:lstStyle/>
        <a:p>
          <a:endParaRPr lang="es-ES"/>
        </a:p>
      </dgm:t>
    </dgm:pt>
    <dgm:pt modelId="{C4870649-4CBF-4D70-909A-A1782ABA8F53}" type="pres">
      <dgm:prSet presAssocID="{4AB73624-2092-4C7B-B16B-9C628E0D953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8EE646-9D2F-4B0E-9936-98DE63D46826}" type="pres">
      <dgm:prSet presAssocID="{B8AE46E9-3177-4508-9B47-13BD22F95A5E}" presName="root" presStyleCnt="0"/>
      <dgm:spPr/>
    </dgm:pt>
    <dgm:pt modelId="{61AF502C-04B9-427B-AB0F-22F414838A09}" type="pres">
      <dgm:prSet presAssocID="{B8AE46E9-3177-4508-9B47-13BD22F95A5E}" presName="rootComposite" presStyleCnt="0"/>
      <dgm:spPr/>
    </dgm:pt>
    <dgm:pt modelId="{695308A1-7145-4E65-8BA5-78FF8E689433}" type="pres">
      <dgm:prSet presAssocID="{B8AE46E9-3177-4508-9B47-13BD22F95A5E}" presName="rootText" presStyleLbl="node1" presStyleIdx="0" presStyleCnt="3"/>
      <dgm:spPr/>
    </dgm:pt>
    <dgm:pt modelId="{A0947081-88A5-44CF-A822-7E81EB6DAC8A}" type="pres">
      <dgm:prSet presAssocID="{B8AE46E9-3177-4508-9B47-13BD22F95A5E}" presName="rootConnector" presStyleLbl="node1" presStyleIdx="0" presStyleCnt="3"/>
      <dgm:spPr/>
    </dgm:pt>
    <dgm:pt modelId="{E9793AF2-CD57-41B6-AE57-528B724FC2B7}" type="pres">
      <dgm:prSet presAssocID="{B8AE46E9-3177-4508-9B47-13BD22F95A5E}" presName="childShape" presStyleCnt="0"/>
      <dgm:spPr/>
    </dgm:pt>
    <dgm:pt modelId="{94067102-388E-4A8C-88C0-F39C727FEFE5}" type="pres">
      <dgm:prSet presAssocID="{107794B1-25DE-4417-887B-C216BF5F0791}" presName="Name13" presStyleLbl="parChTrans1D2" presStyleIdx="0" presStyleCnt="2"/>
      <dgm:spPr/>
    </dgm:pt>
    <dgm:pt modelId="{D288025E-F64B-4E1A-9D43-DC88EDCC80BB}" type="pres">
      <dgm:prSet presAssocID="{00B8C34A-619F-4721-85C3-40E854EA5F5B}" presName="childText" presStyleLbl="bgAcc1" presStyleIdx="0" presStyleCnt="2">
        <dgm:presLayoutVars>
          <dgm:bulletEnabled val="1"/>
        </dgm:presLayoutVars>
      </dgm:prSet>
      <dgm:spPr/>
    </dgm:pt>
    <dgm:pt modelId="{DC150FA6-D929-4384-B3B3-FA26DFE1AC82}" type="pres">
      <dgm:prSet presAssocID="{22D13339-95B7-400D-98B5-99D01AE50F4B}" presName="Name13" presStyleLbl="parChTrans1D2" presStyleIdx="1" presStyleCnt="2"/>
      <dgm:spPr/>
    </dgm:pt>
    <dgm:pt modelId="{5E81F0AB-F8EE-40B4-9459-BB4085BBB34A}" type="pres">
      <dgm:prSet presAssocID="{9391F349-8531-4854-97E2-2564683EFFB6}" presName="childText" presStyleLbl="bgAcc1" presStyleIdx="1" presStyleCnt="2">
        <dgm:presLayoutVars>
          <dgm:bulletEnabled val="1"/>
        </dgm:presLayoutVars>
      </dgm:prSet>
      <dgm:spPr/>
    </dgm:pt>
    <dgm:pt modelId="{A20DC941-89D4-43A0-AB27-46E99C23D7C4}" type="pres">
      <dgm:prSet presAssocID="{A165C16A-0A23-4174-A810-A267A6F9B5F9}" presName="root" presStyleCnt="0"/>
      <dgm:spPr/>
    </dgm:pt>
    <dgm:pt modelId="{A2A7F604-8DDA-4C4E-A88B-DF445D096EFC}" type="pres">
      <dgm:prSet presAssocID="{A165C16A-0A23-4174-A810-A267A6F9B5F9}" presName="rootComposite" presStyleCnt="0"/>
      <dgm:spPr/>
    </dgm:pt>
    <dgm:pt modelId="{7A3F95E0-B005-42CA-A735-CE61556BC9C7}" type="pres">
      <dgm:prSet presAssocID="{A165C16A-0A23-4174-A810-A267A6F9B5F9}" presName="rootText" presStyleLbl="node1" presStyleIdx="1" presStyleCnt="3"/>
      <dgm:spPr/>
    </dgm:pt>
    <dgm:pt modelId="{6DE7B8AA-165D-47F6-AFDD-39C009D5FD90}" type="pres">
      <dgm:prSet presAssocID="{A165C16A-0A23-4174-A810-A267A6F9B5F9}" presName="rootConnector" presStyleLbl="node1" presStyleIdx="1" presStyleCnt="3"/>
      <dgm:spPr/>
    </dgm:pt>
    <dgm:pt modelId="{23B3427F-1D48-429C-B8BC-D0B959E78D1C}" type="pres">
      <dgm:prSet presAssocID="{A165C16A-0A23-4174-A810-A267A6F9B5F9}" presName="childShape" presStyleCnt="0"/>
      <dgm:spPr/>
    </dgm:pt>
    <dgm:pt modelId="{BB2F0016-B4E7-4FEB-B4E6-8F493ADC63BE}" type="pres">
      <dgm:prSet presAssocID="{4AD5B917-B7DA-4BB9-B2C1-B5A7B95DBE57}" presName="root" presStyleCnt="0"/>
      <dgm:spPr/>
    </dgm:pt>
    <dgm:pt modelId="{1883DAEE-9D35-478A-AF0D-3268B3D50E12}" type="pres">
      <dgm:prSet presAssocID="{4AD5B917-B7DA-4BB9-B2C1-B5A7B95DBE57}" presName="rootComposite" presStyleCnt="0"/>
      <dgm:spPr/>
    </dgm:pt>
    <dgm:pt modelId="{43F2A66B-128F-4B9C-92C0-22D28D8B8A42}" type="pres">
      <dgm:prSet presAssocID="{4AD5B917-B7DA-4BB9-B2C1-B5A7B95DBE57}" presName="rootText" presStyleLbl="node1" presStyleIdx="2" presStyleCnt="3"/>
      <dgm:spPr/>
    </dgm:pt>
    <dgm:pt modelId="{6A602516-B94A-48D5-845C-908077DC8307}" type="pres">
      <dgm:prSet presAssocID="{4AD5B917-B7DA-4BB9-B2C1-B5A7B95DBE57}" presName="rootConnector" presStyleLbl="node1" presStyleIdx="2" presStyleCnt="3"/>
      <dgm:spPr/>
    </dgm:pt>
    <dgm:pt modelId="{51313E58-E909-40CC-BA56-4E52FC8CC157}" type="pres">
      <dgm:prSet presAssocID="{4AD5B917-B7DA-4BB9-B2C1-B5A7B95DBE57}" presName="childShape" presStyleCnt="0"/>
      <dgm:spPr/>
    </dgm:pt>
  </dgm:ptLst>
  <dgm:cxnLst>
    <dgm:cxn modelId="{7D0FEC07-FBE1-4414-B4FB-E5F4692A9F8B}" srcId="{4AB73624-2092-4C7B-B16B-9C628E0D953D}" destId="{A165C16A-0A23-4174-A810-A267A6F9B5F9}" srcOrd="1" destOrd="0" parTransId="{B05432B2-4FFF-4D72-9C6D-E41B217BB54E}" sibTransId="{52CBDFDE-5A6E-413A-A153-7794E3B6B07B}"/>
    <dgm:cxn modelId="{7804450F-D7EA-42A4-9B27-8F96EEFB9F73}" srcId="{B8AE46E9-3177-4508-9B47-13BD22F95A5E}" destId="{00B8C34A-619F-4721-85C3-40E854EA5F5B}" srcOrd="0" destOrd="0" parTransId="{107794B1-25DE-4417-887B-C216BF5F0791}" sibTransId="{73539C0A-612D-4A5C-8420-AD89ADCF9BED}"/>
    <dgm:cxn modelId="{6E4C7F26-1B1A-4CA4-9F09-6E52FEBBF89D}" type="presOf" srcId="{4AB73624-2092-4C7B-B16B-9C628E0D953D}" destId="{C4870649-4CBF-4D70-909A-A1782ABA8F53}" srcOrd="0" destOrd="0" presId="urn:microsoft.com/office/officeart/2005/8/layout/hierarchy3"/>
    <dgm:cxn modelId="{369AC930-C6F2-42FA-AD41-6852C788ADD2}" type="presOf" srcId="{107794B1-25DE-4417-887B-C216BF5F0791}" destId="{94067102-388E-4A8C-88C0-F39C727FEFE5}" srcOrd="0" destOrd="0" presId="urn:microsoft.com/office/officeart/2005/8/layout/hierarchy3"/>
    <dgm:cxn modelId="{6E091E47-E73E-4030-A3E9-576265EA86E4}" type="presOf" srcId="{B8AE46E9-3177-4508-9B47-13BD22F95A5E}" destId="{A0947081-88A5-44CF-A822-7E81EB6DAC8A}" srcOrd="1" destOrd="0" presId="urn:microsoft.com/office/officeart/2005/8/layout/hierarchy3"/>
    <dgm:cxn modelId="{2CBB6B68-48BB-457F-984D-E7152A76884B}" srcId="{4AB73624-2092-4C7B-B16B-9C628E0D953D}" destId="{B8AE46E9-3177-4508-9B47-13BD22F95A5E}" srcOrd="0" destOrd="0" parTransId="{77880FD5-0350-4BDF-8563-7489EF99E883}" sibTransId="{4AAC6BDF-B91A-47B6-8C88-6F45E8732B08}"/>
    <dgm:cxn modelId="{81CBBA49-852E-4735-9C21-FEF256424596}" type="presOf" srcId="{22D13339-95B7-400D-98B5-99D01AE50F4B}" destId="{DC150FA6-D929-4384-B3B3-FA26DFE1AC82}" srcOrd="0" destOrd="0" presId="urn:microsoft.com/office/officeart/2005/8/layout/hierarchy3"/>
    <dgm:cxn modelId="{670BD74A-D882-4620-B993-97E3A5CCE25C}" type="presOf" srcId="{B8AE46E9-3177-4508-9B47-13BD22F95A5E}" destId="{695308A1-7145-4E65-8BA5-78FF8E689433}" srcOrd="0" destOrd="0" presId="urn:microsoft.com/office/officeart/2005/8/layout/hierarchy3"/>
    <dgm:cxn modelId="{76124F89-A33D-4E17-975A-4853DF91BF6B}" type="presOf" srcId="{00B8C34A-619F-4721-85C3-40E854EA5F5B}" destId="{D288025E-F64B-4E1A-9D43-DC88EDCC80BB}" srcOrd="0" destOrd="0" presId="urn:microsoft.com/office/officeart/2005/8/layout/hierarchy3"/>
    <dgm:cxn modelId="{DBD5228F-7F25-45C9-95CE-A32CCA33CB85}" type="presOf" srcId="{9391F349-8531-4854-97E2-2564683EFFB6}" destId="{5E81F0AB-F8EE-40B4-9459-BB4085BBB34A}" srcOrd="0" destOrd="0" presId="urn:microsoft.com/office/officeart/2005/8/layout/hierarchy3"/>
    <dgm:cxn modelId="{A954E3AF-7F18-4B4E-9419-B17B5FDCAD89}" type="presOf" srcId="{4AD5B917-B7DA-4BB9-B2C1-B5A7B95DBE57}" destId="{6A602516-B94A-48D5-845C-908077DC8307}" srcOrd="1" destOrd="0" presId="urn:microsoft.com/office/officeart/2005/8/layout/hierarchy3"/>
    <dgm:cxn modelId="{3EFA61B5-BF3D-43E6-9C1F-E15866E7A7EA}" type="presOf" srcId="{A165C16A-0A23-4174-A810-A267A6F9B5F9}" destId="{7A3F95E0-B005-42CA-A735-CE61556BC9C7}" srcOrd="0" destOrd="0" presId="urn:microsoft.com/office/officeart/2005/8/layout/hierarchy3"/>
    <dgm:cxn modelId="{0CAC07CC-8791-4EA7-AA89-9A244E4EB979}" srcId="{B8AE46E9-3177-4508-9B47-13BD22F95A5E}" destId="{9391F349-8531-4854-97E2-2564683EFFB6}" srcOrd="1" destOrd="0" parTransId="{22D13339-95B7-400D-98B5-99D01AE50F4B}" sibTransId="{9063565C-8096-4A2D-8F19-A47EA0EDC537}"/>
    <dgm:cxn modelId="{54CAEBDD-C3E0-4AE8-9223-0342A3B33AC8}" srcId="{4AB73624-2092-4C7B-B16B-9C628E0D953D}" destId="{4AD5B917-B7DA-4BB9-B2C1-B5A7B95DBE57}" srcOrd="2" destOrd="0" parTransId="{60921685-8DC6-4636-8188-C852B1D824CA}" sibTransId="{DF89AC4B-52E0-4E8A-9A16-6462933B7CCB}"/>
    <dgm:cxn modelId="{C07E1EF2-67DF-4B37-AAB8-3218818A07DC}" type="presOf" srcId="{A165C16A-0A23-4174-A810-A267A6F9B5F9}" destId="{6DE7B8AA-165D-47F6-AFDD-39C009D5FD90}" srcOrd="1" destOrd="0" presId="urn:microsoft.com/office/officeart/2005/8/layout/hierarchy3"/>
    <dgm:cxn modelId="{DF6E59FF-1F8E-4D67-AEE4-E5B50FA88E63}" type="presOf" srcId="{4AD5B917-B7DA-4BB9-B2C1-B5A7B95DBE57}" destId="{43F2A66B-128F-4B9C-92C0-22D28D8B8A42}" srcOrd="0" destOrd="0" presId="urn:microsoft.com/office/officeart/2005/8/layout/hierarchy3"/>
    <dgm:cxn modelId="{F38573E3-62AD-4882-B1E9-6D70DAB7C831}" type="presParOf" srcId="{C4870649-4CBF-4D70-909A-A1782ABA8F53}" destId="{028EE646-9D2F-4B0E-9936-98DE63D46826}" srcOrd="0" destOrd="0" presId="urn:microsoft.com/office/officeart/2005/8/layout/hierarchy3"/>
    <dgm:cxn modelId="{86E67BEF-2ADA-443B-8825-3FA90F4A40B6}" type="presParOf" srcId="{028EE646-9D2F-4B0E-9936-98DE63D46826}" destId="{61AF502C-04B9-427B-AB0F-22F414838A09}" srcOrd="0" destOrd="0" presId="urn:microsoft.com/office/officeart/2005/8/layout/hierarchy3"/>
    <dgm:cxn modelId="{038C2BB4-8445-47EA-8331-4CBD718C15F8}" type="presParOf" srcId="{61AF502C-04B9-427B-AB0F-22F414838A09}" destId="{695308A1-7145-4E65-8BA5-78FF8E689433}" srcOrd="0" destOrd="0" presId="urn:microsoft.com/office/officeart/2005/8/layout/hierarchy3"/>
    <dgm:cxn modelId="{0A924476-3878-4805-A6FF-4359C3FB3A17}" type="presParOf" srcId="{61AF502C-04B9-427B-AB0F-22F414838A09}" destId="{A0947081-88A5-44CF-A822-7E81EB6DAC8A}" srcOrd="1" destOrd="0" presId="urn:microsoft.com/office/officeart/2005/8/layout/hierarchy3"/>
    <dgm:cxn modelId="{CE9C9BD5-F5DC-4055-AA1E-9D7E2A120A54}" type="presParOf" srcId="{028EE646-9D2F-4B0E-9936-98DE63D46826}" destId="{E9793AF2-CD57-41B6-AE57-528B724FC2B7}" srcOrd="1" destOrd="0" presId="urn:microsoft.com/office/officeart/2005/8/layout/hierarchy3"/>
    <dgm:cxn modelId="{FB04397F-4CBA-4A1C-A470-1D034A26C62C}" type="presParOf" srcId="{E9793AF2-CD57-41B6-AE57-528B724FC2B7}" destId="{94067102-388E-4A8C-88C0-F39C727FEFE5}" srcOrd="0" destOrd="0" presId="urn:microsoft.com/office/officeart/2005/8/layout/hierarchy3"/>
    <dgm:cxn modelId="{C20E46E9-F80F-4CCB-A843-2411A5CF65E9}" type="presParOf" srcId="{E9793AF2-CD57-41B6-AE57-528B724FC2B7}" destId="{D288025E-F64B-4E1A-9D43-DC88EDCC80BB}" srcOrd="1" destOrd="0" presId="urn:microsoft.com/office/officeart/2005/8/layout/hierarchy3"/>
    <dgm:cxn modelId="{6D195001-8BAF-4038-8934-31CB0B1D3984}" type="presParOf" srcId="{E9793AF2-CD57-41B6-AE57-528B724FC2B7}" destId="{DC150FA6-D929-4384-B3B3-FA26DFE1AC82}" srcOrd="2" destOrd="0" presId="urn:microsoft.com/office/officeart/2005/8/layout/hierarchy3"/>
    <dgm:cxn modelId="{3EABF37D-A3D1-4A3E-8F17-FD24BD8BB6CE}" type="presParOf" srcId="{E9793AF2-CD57-41B6-AE57-528B724FC2B7}" destId="{5E81F0AB-F8EE-40B4-9459-BB4085BBB34A}" srcOrd="3" destOrd="0" presId="urn:microsoft.com/office/officeart/2005/8/layout/hierarchy3"/>
    <dgm:cxn modelId="{0FD82BC7-9B6B-4894-9267-EDCB9FA1B944}" type="presParOf" srcId="{C4870649-4CBF-4D70-909A-A1782ABA8F53}" destId="{A20DC941-89D4-43A0-AB27-46E99C23D7C4}" srcOrd="1" destOrd="0" presId="urn:microsoft.com/office/officeart/2005/8/layout/hierarchy3"/>
    <dgm:cxn modelId="{6B1A015E-A1D2-4CF1-BF67-DF2EAFBC07C7}" type="presParOf" srcId="{A20DC941-89D4-43A0-AB27-46E99C23D7C4}" destId="{A2A7F604-8DDA-4C4E-A88B-DF445D096EFC}" srcOrd="0" destOrd="0" presId="urn:microsoft.com/office/officeart/2005/8/layout/hierarchy3"/>
    <dgm:cxn modelId="{2F5B12F7-11D4-4A07-A343-79E0B8C67AE7}" type="presParOf" srcId="{A2A7F604-8DDA-4C4E-A88B-DF445D096EFC}" destId="{7A3F95E0-B005-42CA-A735-CE61556BC9C7}" srcOrd="0" destOrd="0" presId="urn:microsoft.com/office/officeart/2005/8/layout/hierarchy3"/>
    <dgm:cxn modelId="{EC58FEE9-2AB3-40B1-B7BA-DE3D6D560DF0}" type="presParOf" srcId="{A2A7F604-8DDA-4C4E-A88B-DF445D096EFC}" destId="{6DE7B8AA-165D-47F6-AFDD-39C009D5FD90}" srcOrd="1" destOrd="0" presId="urn:microsoft.com/office/officeart/2005/8/layout/hierarchy3"/>
    <dgm:cxn modelId="{E8561659-BB45-4313-B097-AFA4E16EBE11}" type="presParOf" srcId="{A20DC941-89D4-43A0-AB27-46E99C23D7C4}" destId="{23B3427F-1D48-429C-B8BC-D0B959E78D1C}" srcOrd="1" destOrd="0" presId="urn:microsoft.com/office/officeart/2005/8/layout/hierarchy3"/>
    <dgm:cxn modelId="{9270BE12-905B-4C34-ABF5-0BAFA828DB88}" type="presParOf" srcId="{C4870649-4CBF-4D70-909A-A1782ABA8F53}" destId="{BB2F0016-B4E7-4FEB-B4E6-8F493ADC63BE}" srcOrd="2" destOrd="0" presId="urn:microsoft.com/office/officeart/2005/8/layout/hierarchy3"/>
    <dgm:cxn modelId="{E9E2E30C-0E4C-42AF-97D4-D1504BE60E91}" type="presParOf" srcId="{BB2F0016-B4E7-4FEB-B4E6-8F493ADC63BE}" destId="{1883DAEE-9D35-478A-AF0D-3268B3D50E12}" srcOrd="0" destOrd="0" presId="urn:microsoft.com/office/officeart/2005/8/layout/hierarchy3"/>
    <dgm:cxn modelId="{F941A603-2324-410D-86BA-63E2122D9E37}" type="presParOf" srcId="{1883DAEE-9D35-478A-AF0D-3268B3D50E12}" destId="{43F2A66B-128F-4B9C-92C0-22D28D8B8A42}" srcOrd="0" destOrd="0" presId="urn:microsoft.com/office/officeart/2005/8/layout/hierarchy3"/>
    <dgm:cxn modelId="{2A8F9C79-1F94-45DA-BB9D-D540E4F3D0D1}" type="presParOf" srcId="{1883DAEE-9D35-478A-AF0D-3268B3D50E12}" destId="{6A602516-B94A-48D5-845C-908077DC8307}" srcOrd="1" destOrd="0" presId="urn:microsoft.com/office/officeart/2005/8/layout/hierarchy3"/>
    <dgm:cxn modelId="{4A1FDBE7-2CAD-4474-9505-CDF8BE6DA3B8}" type="presParOf" srcId="{BB2F0016-B4E7-4FEB-B4E6-8F493ADC63BE}" destId="{51313E58-E909-40CC-BA56-4E52FC8CC15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29A6-4A3A-4FCA-AC41-33BDC2E731F8}">
      <dsp:nvSpPr>
        <dsp:cNvPr id="0" name=""/>
        <dsp:cNvSpPr/>
      </dsp:nvSpPr>
      <dsp:spPr>
        <a:xfrm>
          <a:off x="2702749" y="0"/>
          <a:ext cx="3650774" cy="3650774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BE383-DFE3-4D45-9673-156E7C61F3D8}">
      <dsp:nvSpPr>
        <dsp:cNvPr id="0" name=""/>
        <dsp:cNvSpPr/>
      </dsp:nvSpPr>
      <dsp:spPr>
        <a:xfrm>
          <a:off x="3594926" y="334746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Deterioro de la calidad de vida</a:t>
          </a:r>
        </a:p>
      </dsp:txBody>
      <dsp:txXfrm>
        <a:off x="3626601" y="366421"/>
        <a:ext cx="3549048" cy="585518"/>
      </dsp:txXfrm>
    </dsp:sp>
    <dsp:sp modelId="{A66E3DCC-C7A0-474E-B8CD-C5F7C3AB8CD5}">
      <dsp:nvSpPr>
        <dsp:cNvPr id="0" name=""/>
        <dsp:cNvSpPr/>
      </dsp:nvSpPr>
      <dsp:spPr>
        <a:xfrm>
          <a:off x="3621575" y="1073426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Incidencia en torno al 21%</a:t>
          </a:r>
        </a:p>
      </dsp:txBody>
      <dsp:txXfrm>
        <a:off x="3653250" y="1105101"/>
        <a:ext cx="3549048" cy="585518"/>
      </dsp:txXfrm>
    </dsp:sp>
    <dsp:sp modelId="{654ACDB4-270A-4E78-BB55-C06C3F3AA304}">
      <dsp:nvSpPr>
        <dsp:cNvPr id="0" name=""/>
        <dsp:cNvSpPr/>
      </dsp:nvSpPr>
      <dsp:spPr>
        <a:xfrm>
          <a:off x="3626891" y="1831387"/>
          <a:ext cx="3612398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1 de cada 8 mujeres pueden padecer cáncer de mama</a:t>
          </a:r>
        </a:p>
      </dsp:txBody>
      <dsp:txXfrm>
        <a:off x="3658566" y="1863062"/>
        <a:ext cx="3549048" cy="585518"/>
      </dsp:txXfrm>
    </dsp:sp>
    <dsp:sp modelId="{C440A450-59E0-4E6B-9046-7F2E61FB5C48}">
      <dsp:nvSpPr>
        <dsp:cNvPr id="0" name=""/>
        <dsp:cNvSpPr/>
      </dsp:nvSpPr>
      <dsp:spPr>
        <a:xfrm>
          <a:off x="3643003" y="2585364"/>
          <a:ext cx="3612161" cy="648868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1ª causa del linfedema secundario es la cirugía y/o radioterapia de cáncer de mama</a:t>
          </a:r>
        </a:p>
      </dsp:txBody>
      <dsp:txXfrm>
        <a:off x="3674678" y="2617039"/>
        <a:ext cx="3548811" cy="585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308A1-7145-4E65-8BA5-78FF8E689433}">
      <dsp:nvSpPr>
        <dsp:cNvPr id="0" name=""/>
        <dsp:cNvSpPr/>
      </dsp:nvSpPr>
      <dsp:spPr>
        <a:xfrm>
          <a:off x="777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Volumetría Directa</a:t>
          </a:r>
        </a:p>
      </dsp:txBody>
      <dsp:txXfrm>
        <a:off x="27407" y="584064"/>
        <a:ext cx="1765199" cy="855969"/>
      </dsp:txXfrm>
    </dsp:sp>
    <dsp:sp modelId="{94067102-388E-4A8C-88C0-F39C727FEFE5}">
      <dsp:nvSpPr>
        <dsp:cNvPr id="0" name=""/>
        <dsp:cNvSpPr/>
      </dsp:nvSpPr>
      <dsp:spPr>
        <a:xfrm>
          <a:off x="182623" y="1466663"/>
          <a:ext cx="181845" cy="681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922"/>
              </a:lnTo>
              <a:lnTo>
                <a:pt x="181845" y="6819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8025E-F64B-4E1A-9D43-DC88EDCC80BB}">
      <dsp:nvSpPr>
        <dsp:cNvPr id="0" name=""/>
        <dsp:cNvSpPr/>
      </dsp:nvSpPr>
      <dsp:spPr>
        <a:xfrm>
          <a:off x="364468" y="1693971"/>
          <a:ext cx="1454767" cy="9092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Desplazamiento de agua</a:t>
          </a:r>
        </a:p>
      </dsp:txBody>
      <dsp:txXfrm>
        <a:off x="391098" y="1720601"/>
        <a:ext cx="1401507" cy="855969"/>
      </dsp:txXfrm>
    </dsp:sp>
    <dsp:sp modelId="{DC150FA6-D929-4384-B3B3-FA26DFE1AC82}">
      <dsp:nvSpPr>
        <dsp:cNvPr id="0" name=""/>
        <dsp:cNvSpPr/>
      </dsp:nvSpPr>
      <dsp:spPr>
        <a:xfrm>
          <a:off x="182623" y="1466663"/>
          <a:ext cx="181845" cy="1818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8459"/>
              </a:lnTo>
              <a:lnTo>
                <a:pt x="181845" y="18184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1F0AB-F8EE-40B4-9459-BB4085BBB34A}">
      <dsp:nvSpPr>
        <dsp:cNvPr id="0" name=""/>
        <dsp:cNvSpPr/>
      </dsp:nvSpPr>
      <dsp:spPr>
        <a:xfrm>
          <a:off x="364468" y="2830508"/>
          <a:ext cx="1454767" cy="9092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Volumetría optoelectrónica</a:t>
          </a:r>
        </a:p>
      </dsp:txBody>
      <dsp:txXfrm>
        <a:off x="391098" y="2857138"/>
        <a:ext cx="1401507" cy="855969"/>
      </dsp:txXfrm>
    </dsp:sp>
    <dsp:sp modelId="{7A3F95E0-B005-42CA-A735-CE61556BC9C7}">
      <dsp:nvSpPr>
        <dsp:cNvPr id="0" name=""/>
        <dsp:cNvSpPr/>
      </dsp:nvSpPr>
      <dsp:spPr>
        <a:xfrm>
          <a:off x="2273851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Bioimpedancia</a:t>
          </a:r>
          <a:endParaRPr lang="es-ES" sz="2400" kern="1200" dirty="0"/>
        </a:p>
      </dsp:txBody>
      <dsp:txXfrm>
        <a:off x="2300481" y="584064"/>
        <a:ext cx="1765199" cy="855969"/>
      </dsp:txXfrm>
    </dsp:sp>
    <dsp:sp modelId="{43F2A66B-128F-4B9C-92C0-22D28D8B8A42}">
      <dsp:nvSpPr>
        <dsp:cNvPr id="0" name=""/>
        <dsp:cNvSpPr/>
      </dsp:nvSpPr>
      <dsp:spPr>
        <a:xfrm>
          <a:off x="4546925" y="557434"/>
          <a:ext cx="1818459" cy="909229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Tonometría</a:t>
          </a:r>
        </a:p>
      </dsp:txBody>
      <dsp:txXfrm>
        <a:off x="4573555" y="584064"/>
        <a:ext cx="1765199" cy="855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73EF2-CF94-49C5-9A50-54290491F1DC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F2E2-705E-4D69-9088-127C798AFB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13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Bueno días, soy Berta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Remírez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voy a proceder a </a:t>
            </a:r>
            <a:r>
              <a:rPr lang="es-ES" dirty="0"/>
              <a:t>defender 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 Trabajo Fin de Máster que consiste en el desarrollo de un sistema</a:t>
            </a:r>
            <a:r>
              <a:rPr lang="es-E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medida del volumen del brazo mediante sensor de infrarrojos</a:t>
            </a: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E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15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652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84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95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método que usa Kinect V2 para calcular la imagen se basa en el principio Time of Flight. La tecnología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ToF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basa en el tiempo que la luz emitida requiere para viajar a un objeto y regresar al </a:t>
            </a:r>
            <a:r>
              <a:rPr lang="es-E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sensores [13]. El transmisor envía luz infrarroja que incide en un objeto a una distancia d, esta luz es reflejada y viaja la misma distancia d y alcanza el receptor, que se encuentra al lado del transmisor, en un tiempo t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80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290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724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34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698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801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04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589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Cuando incidía luz directa sobre el sensor de infrarrojos en el proceso de digitalización, la reconstrucción del objeto 3D no era la correcta ya que aparecían malformaciones.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65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Nivel de significación</a:t>
            </a:r>
            <a:r>
              <a:rPr lang="es-ES" baseline="0" dirty="0"/>
              <a:t> del 5%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928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155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 realizar el test estadístico se obtuvo un p-valor de 0.8653. Este resultado da la información de que no tenemos evidencias para poder rechazar la hipótesis nula y se concluye que no hay diferencias significativas entre ambos métodos. Por lo tanto, el método propuesto en este Trabajo de Fin de Máster queda validado.</a:t>
            </a:r>
            <a:endParaRPr dirty="0"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75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188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42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56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01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01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11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34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92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305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82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42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034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guión de la presentación es el siguiente.</a:t>
            </a: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32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21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91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189" marR="0" lvl="0" indent="-22859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30192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07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26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48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2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228594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22859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228594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41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20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88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9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40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7" marR="0" lvl="1" indent="-4063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66" marR="0" lvl="2" indent="-38099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54" marR="0" lvl="3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31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41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7067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0" y="2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0" y="6511971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614240" y="1735982"/>
            <a:ext cx="1846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011143" y="209951"/>
            <a:ext cx="3206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800" b="1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Trabajo Fin de Máster</a:t>
            </a:r>
            <a:endParaRPr sz="2800" b="1" kern="0" dirty="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1688483"/>
            <a:ext cx="9144000" cy="18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s-ES" sz="2900" b="1" kern="0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Evaluación del movimiento de las manos. Desarrollo de un sistema basado en FBG. Estudio de una solución alternativa con sensores inerciales.</a:t>
            </a:r>
            <a:endParaRPr sz="2900" b="1" kern="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374776" y="4197438"/>
            <a:ext cx="6394451" cy="78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70000"/>
              </a:lnSpc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Realizado por: Berta Remírez Moreno</a:t>
            </a:r>
            <a:endParaRPr sz="2300" b="1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70000"/>
              </a:lnSpc>
              <a:spcBef>
                <a:spcPts val="1151"/>
              </a:spcBef>
              <a:buClr>
                <a:srgbClr val="000000"/>
              </a:buClr>
            </a:pPr>
            <a:r>
              <a:rPr lang="es-ES" sz="2300" b="1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Dirigido por: Alicia Martínez Ramírez</a:t>
            </a:r>
            <a:endParaRPr sz="2300" b="1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105181" y="5353126"/>
            <a:ext cx="7076409" cy="66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60000"/>
              </a:lnSpc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Dpto. De Estadística, Informática y Matemáticas - UNIVERSIDAD PÚBLICA DE NAVARRA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lnSpc>
                <a:spcPct val="60000"/>
              </a:lnSpc>
              <a:spcBef>
                <a:spcPts val="800"/>
              </a:spcBef>
              <a:buClr>
                <a:srgbClr val="000000"/>
              </a:buClr>
            </a:pPr>
            <a:r>
              <a:rPr lang="es-ES" sz="1600" kern="0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Pamplona, 23 de Junio de 2018</a:t>
            </a:r>
            <a:endParaRPr sz="1600" kern="0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" y="6511974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5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02372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sz="20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Sujetos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Estudio en colaboración con el Servicio de Medicina Física y Rehabilitación del CHN.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20 pacientes </a:t>
            </a: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Wingdings" panose="05000000000000000000" pitchFamily="2" charset="2"/>
              </a:rPr>
              <a:t> 16 pacientes</a:t>
            </a: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Método </a:t>
            </a:r>
            <a:r>
              <a:rPr lang="es-ES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 inclusión: </a:t>
            </a:r>
            <a:r>
              <a:rPr lang="es-E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las pacientes no debían tener movilidad reducida de hombro.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070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798905" y="1603163"/>
            <a:ext cx="4967349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Protocolo clínico</a:t>
            </a: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" y="1391821"/>
            <a:ext cx="3185363" cy="15459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11" y="3083323"/>
            <a:ext cx="3182143" cy="1544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28" y="4773262"/>
            <a:ext cx="3182143" cy="15444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13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Sistema de medida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9"/>
          <a:stretch/>
        </p:blipFill>
        <p:spPr>
          <a:xfrm>
            <a:off x="4706572" y="3003005"/>
            <a:ext cx="3549599" cy="1190961"/>
          </a:xfrm>
          <a:prstGeom prst="rect">
            <a:avLst/>
          </a:prstGeom>
        </p:spPr>
      </p:pic>
      <p:sp>
        <p:nvSpPr>
          <p:cNvPr id="14" name="Shape 158"/>
          <p:cNvSpPr/>
          <p:nvPr/>
        </p:nvSpPr>
        <p:spPr>
          <a:xfrm rot="16200000">
            <a:off x="3203882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16909" y="3353565"/>
            <a:ext cx="96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Kinect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884439" y="3353565"/>
            <a:ext cx="119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Estructura</a:t>
            </a:r>
          </a:p>
        </p:txBody>
      </p:sp>
      <p:sp>
        <p:nvSpPr>
          <p:cNvPr id="21" name="Shape 158"/>
          <p:cNvSpPr/>
          <p:nvPr/>
        </p:nvSpPr>
        <p:spPr>
          <a:xfrm rot="16200000">
            <a:off x="3206767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63" y="1682645"/>
            <a:ext cx="3163694" cy="3961264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2030319" y="3319518"/>
            <a:ext cx="119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Software</a:t>
            </a:r>
          </a:p>
        </p:txBody>
      </p:sp>
      <p:sp>
        <p:nvSpPr>
          <p:cNvPr id="24" name="Shape 158"/>
          <p:cNvSpPr/>
          <p:nvPr/>
        </p:nvSpPr>
        <p:spPr>
          <a:xfrm rot="16200000">
            <a:off x="3203883" y="3247059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7" y="2359567"/>
            <a:ext cx="5228347" cy="274006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312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5" grpId="0"/>
      <p:bldP spid="5" grpId="1"/>
      <p:bldP spid="20" grpId="0"/>
      <p:bldP spid="20" grpId="1"/>
      <p:bldP spid="21" grpId="0" animBg="1"/>
      <p:bldP spid="21" grpId="1" animBg="1"/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Kinect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0" y="2445969"/>
            <a:ext cx="4344006" cy="26959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/>
          <a:stretch/>
        </p:blipFill>
        <p:spPr>
          <a:xfrm>
            <a:off x="4798905" y="3013491"/>
            <a:ext cx="4157398" cy="1446951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76790" y="2726559"/>
            <a:ext cx="1389185" cy="573864"/>
          </a:xfrm>
          <a:prstGeom prst="ellipse">
            <a:avLst/>
          </a:prstGeom>
          <a:noFill/>
          <a:ln w="381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curvada hacia la derecha 5"/>
          <p:cNvSpPr/>
          <p:nvPr/>
        </p:nvSpPr>
        <p:spPr>
          <a:xfrm rot="16772694" flipH="1">
            <a:off x="3909336" y="972242"/>
            <a:ext cx="833701" cy="3217241"/>
          </a:xfrm>
          <a:prstGeom prst="curved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87" y="4691793"/>
            <a:ext cx="1312833" cy="9760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8" y="5121638"/>
            <a:ext cx="3633788" cy="91402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411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Estructura</a:t>
            </a: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68" y="1536140"/>
            <a:ext cx="3349464" cy="42079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8235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Software</a:t>
            </a: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96" y="1806091"/>
            <a:ext cx="4782217" cy="36104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268951"/>
            <a:ext cx="6962775" cy="364977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960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Set-up de medida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lvl="0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			</a:t>
            </a: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4"/>
                </p14:media>
              </p:ext>
            </p:extLst>
          </p:nvPr>
        </p:nvPicPr>
        <p:blipFill rotWithShape="1">
          <a:blip r:embed="rId7"/>
          <a:srcRect l="26451"/>
          <a:stretch>
            <a:fillRect/>
          </a:stretch>
        </p:blipFill>
        <p:spPr>
          <a:xfrm>
            <a:off x="2482566" y="2580863"/>
            <a:ext cx="4136973" cy="30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36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3D </a:t>
            </a:r>
            <a:r>
              <a:rPr lang="es-ES" b="1" dirty="0" err="1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Scan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62" y="1615696"/>
            <a:ext cx="5799600" cy="451616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628900" y="1994463"/>
            <a:ext cx="1057275" cy="1015437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39795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3D </a:t>
            </a:r>
            <a:r>
              <a:rPr lang="es-ES" b="1" dirty="0" err="1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Builder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300527"/>
            <a:ext cx="4514850" cy="2181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7" y="1548697"/>
            <a:ext cx="5634947" cy="44596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05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Cálculo de volumen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4" y="1917726"/>
            <a:ext cx="4724814" cy="3721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48" y="2179852"/>
            <a:ext cx="6731540" cy="353755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185088" y="3594547"/>
            <a:ext cx="856034" cy="383198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2549" t="18451" r="1778" b="14879"/>
          <a:stretch/>
        </p:blipFill>
        <p:spPr>
          <a:xfrm>
            <a:off x="1913370" y="3042041"/>
            <a:ext cx="4902741" cy="25972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575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1970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9632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Restricciones</a:t>
            </a: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8" y="2580254"/>
            <a:ext cx="3348038" cy="19397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08" y="2580254"/>
            <a:ext cx="3076920" cy="1940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9907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Análisis Estadístico</a:t>
            </a: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Correlación lineal</a:t>
            </a:r>
          </a:p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800100" lvl="1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Test estadístico no paramétrico de </a:t>
            </a:r>
            <a:r>
              <a:rPr lang="es-ES" dirty="0" err="1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Wilcoxon</a:t>
            </a: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Shape 287"/>
          <p:cNvSpPr txBox="1"/>
          <p:nvPr/>
        </p:nvSpPr>
        <p:spPr>
          <a:xfrm>
            <a:off x="3615443" y="209951"/>
            <a:ext cx="19976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93" y="3905829"/>
            <a:ext cx="1733550" cy="13906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13613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619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646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85059" y="1806090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648"/>
          <p:cNvSpPr txBox="1"/>
          <p:nvPr/>
        </p:nvSpPr>
        <p:spPr>
          <a:xfrm>
            <a:off x="2249687" y="209951"/>
            <a:ext cx="47291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58" y="1253001"/>
            <a:ext cx="5280648" cy="496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643" y="3100277"/>
            <a:ext cx="3808772" cy="58172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1323974" y="2268951"/>
            <a:ext cx="1249089" cy="1000365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8421715" y="2992851"/>
            <a:ext cx="647700" cy="1000365"/>
          </a:xfrm>
          <a:prstGeom prst="ellipse">
            <a:avLst/>
          </a:prstGeom>
          <a:noFill/>
          <a:ln w="285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1775545" y="1064148"/>
            <a:ext cx="2109873" cy="413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Correlación lineal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165707" y="2409837"/>
            <a:ext cx="1814792" cy="413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lnSpc>
                <a:spcPct val="130000"/>
              </a:lnSpc>
              <a:buClr>
                <a:schemeClr val="accent1"/>
              </a:buClr>
              <a:buSzPts val="2000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Test </a:t>
            </a:r>
            <a:r>
              <a:rPr lang="es-ES" dirty="0" err="1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Wilcoxon</a:t>
            </a:r>
            <a:endParaRPr lang="es-ES" dirty="0">
              <a:solidFill>
                <a:schemeClr val="dk1"/>
              </a:solidFill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629780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  <a:p>
            <a:pPr lvl="0">
              <a:lnSpc>
                <a:spcPct val="130000"/>
              </a:lnSpc>
              <a:buClr>
                <a:srgbClr val="BFBFBF"/>
              </a:buClr>
              <a:buSzPts val="2800"/>
            </a:pP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619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02259420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Se ha diseñado un sistema de medida  del volumen del brazo tanto para la detección como para el posterior seguimiento del linfedema.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Los resultados muestran que </a:t>
            </a: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no hay diferencias significativas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entre ambos métodos y éstos están </a:t>
            </a:r>
            <a:r>
              <a:rPr lang="es-ES" b="1" dirty="0" err="1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correlados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, por lo tanto, podemos concluir que es una técnica prometedora para hacer un seguimiento de los pacientes con linfedema en la clínica práctica.</a:t>
            </a: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764"/>
          <p:cNvSpPr txBox="1"/>
          <p:nvPr/>
        </p:nvSpPr>
        <p:spPr>
          <a:xfrm>
            <a:off x="3556563" y="209951"/>
            <a:ext cx="21153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80299953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Metodología.</a:t>
            </a: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5" name="Shape 764"/>
          <p:cNvSpPr txBox="1"/>
          <p:nvPr/>
        </p:nvSpPr>
        <p:spPr>
          <a:xfrm>
            <a:off x="3556563" y="209951"/>
            <a:ext cx="21153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10858523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7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Mejora de la portabilidad.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Rediseño para su aplicación en extremidad inferior.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Reducir las dimensiones del sensor y que su comunicación sea inalámbrica.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Validar los resultados con la técnica del desplazamiento de agua.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4" name="Shape 790"/>
          <p:cNvSpPr txBox="1"/>
          <p:nvPr/>
        </p:nvSpPr>
        <p:spPr>
          <a:xfrm>
            <a:off x="3474718" y="209951"/>
            <a:ext cx="22791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t="23913" r="17564" b="23913"/>
          <a:stretch/>
        </p:blipFill>
        <p:spPr>
          <a:xfrm>
            <a:off x="2720005" y="4217508"/>
            <a:ext cx="4343400" cy="16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7196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7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Calibri"/>
              </a:rPr>
              <a:t>Necesidad </a:t>
            </a: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Sistema de medida objetivo y práctico para seguimiento del linfedema.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Objetivo 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Desarrollo de un sistema de medida del volumen de la extremidad superior basado en sensor de infrarrojos.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Estudio en colaboración con el Servicio de Medicina Física y Rehabilitación del CHN.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Innovación 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Kinect + Estructura + Software = Datos precisos y objetivos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Resultados 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 Diagrama de dispersión refleja que ambos métodos están significativamente </a:t>
            </a:r>
            <a:r>
              <a:rPr lang="es-ES" dirty="0" err="1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correlados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Conclusiones  </a:t>
            </a:r>
            <a:r>
              <a:rPr lang="es-ES" dirty="0">
                <a:solidFill>
                  <a:schemeClr val="dk1"/>
                </a:solidFill>
                <a:ea typeface="Arial Narrow"/>
                <a:cs typeface="Arial Narrow"/>
                <a:sym typeface="Wingdings" panose="05000000000000000000" pitchFamily="2" charset="2"/>
              </a:rPr>
              <a:t> El nuevo método es una técnica prometedora para sustituir al método actual.</a:t>
            </a:r>
            <a:endParaRPr lang="es-ES" b="1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s-ES"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dirty="0">
              <a:solidFill>
                <a:schemeClr val="dk1"/>
              </a:solidFill>
              <a:ea typeface="Arial Narrow"/>
              <a:cs typeface="Arial Narrow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14" name="Shape 790"/>
          <p:cNvSpPr txBox="1"/>
          <p:nvPr/>
        </p:nvSpPr>
        <p:spPr>
          <a:xfrm>
            <a:off x="3474718" y="209951"/>
            <a:ext cx="22791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En Resumen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77857804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Shape 803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428741" y="209951"/>
            <a:ext cx="2371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¿PREGUNTAS?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05" name="Shape 805" descr="interoga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0208" y="1178056"/>
            <a:ext cx="3501939" cy="533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607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  <a:endParaRPr sz="28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34290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6453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7"/>
          <p:cNvSpPr txBox="1"/>
          <p:nvPr/>
        </p:nvSpPr>
        <p:spPr>
          <a:xfrm>
            <a:off x="3630372" y="209951"/>
            <a:ext cx="1967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3" y="2998155"/>
            <a:ext cx="7858125" cy="12858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3" y="2780748"/>
            <a:ext cx="8617004" cy="141473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7010400" y="6511970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681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702988"/>
              </p:ext>
            </p:extLst>
          </p:nvPr>
        </p:nvGraphicFramePr>
        <p:xfrm>
          <a:off x="566062" y="1832660"/>
          <a:ext cx="9108057" cy="3650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Shape 137"/>
          <p:cNvSpPr txBox="1"/>
          <p:nvPr/>
        </p:nvSpPr>
        <p:spPr>
          <a:xfrm>
            <a:off x="3630372" y="209951"/>
            <a:ext cx="19677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24160" y="2105313"/>
            <a:ext cx="254428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30000"/>
              </a:lnSpc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b="1" dirty="0">
                <a:solidFill>
                  <a:schemeClr val="dk1"/>
                </a:solidFill>
                <a:ea typeface="Arial Narrow"/>
                <a:cs typeface="Arial Narrow"/>
                <a:sym typeface="Arial Narrow"/>
              </a:rPr>
              <a:t>¿Qué es el linfedema?</a:t>
            </a:r>
          </a:p>
        </p:txBody>
      </p:sp>
    </p:spTree>
    <p:extLst>
      <p:ext uri="{BB962C8B-B14F-4D97-AF65-F5344CB8AC3E}">
        <p14:creationId xmlns:p14="http://schemas.microsoft.com/office/powerpoint/2010/main" val="2559987804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hape 111"/>
              <p:cNvSpPr txBox="1"/>
              <p:nvPr/>
            </p:nvSpPr>
            <p:spPr>
              <a:xfrm>
                <a:off x="739026" y="1677668"/>
                <a:ext cx="7935091" cy="3774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Circometría</a:t>
                </a: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Volumetría Indirecta</a:t>
                </a: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lvl="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</a:pPr>
                <a:endParaRPr lang="es-ES" sz="20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  <a:p>
                <a:pPr marL="342900" lvl="0" indent="-342900" algn="just">
                  <a:lnSpc>
                    <a:spcPct val="130000"/>
                  </a:lnSpc>
                  <a:buClr>
                    <a:schemeClr val="accent1"/>
                  </a:buClr>
                  <a:buSzPts val="2000"/>
                  <a:buFont typeface="Courier New"/>
                  <a:buChar char="o"/>
                </a:pPr>
                <a:r>
                  <a:rPr lang="es-ES" sz="2000" b="1" dirty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Cono  truncado			</a:t>
                </a:r>
                <a14:m>
                  <m:oMath xmlns:m="http://schemas.openxmlformats.org/officeDocument/2006/math">
                    <m:r>
                      <a:rPr lang="es-E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 Narrow"/>
                        <a:cs typeface="Arial Narrow"/>
                        <a:sym typeface="Arial Narrow"/>
                      </a:rPr>
                      <m:t>𝑽</m:t>
                    </m:r>
                    <m:r>
                      <a:rPr lang="es-E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Arial Narrow"/>
                        <a:cs typeface="Arial Narrow"/>
                        <a:sym typeface="Arial Narrow"/>
                      </a:rPr>
                      <m:t>= </m:t>
                    </m:r>
                    <m:f>
                      <m:fPr>
                        <m:ctrlP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</m:ctrlPr>
                      </m:fPr>
                      <m:num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𝒉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×(</m:t>
                        </m:r>
                        <m:sSup>
                          <m:sSupPr>
                            <m:ctrlP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</m:ctrlPr>
                          </m:sSupPr>
                          <m:e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𝑪</m:t>
                            </m:r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𝟏</m:t>
                            </m:r>
                          </m:e>
                          <m:sup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sup>
                        </m:sSup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+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𝑪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𝟏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𝑪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𝟐</m:t>
                        </m:r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+</m:t>
                        </m:r>
                        <m:sSup>
                          <m:sSupPr>
                            <m:ctrlP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</m:ctrlPr>
                          </m:sSupPr>
                          <m:e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𝑪</m:t>
                            </m:r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e>
                          <m:sup>
                            <m:r>
                              <a:rPr lang="es-ES" sz="20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 Narrow"/>
                              </a:rPr>
                              <m:t>𝟐</m:t>
                            </m:r>
                          </m:sup>
                        </m:sSup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 Narrow"/>
                          </a:rPr>
                          <m:t>)</m:t>
                        </m:r>
                      </m:num>
                      <m:den>
                        <m:r>
                          <a:rPr lang="es-ES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𝟏𝟐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rial Narrow"/>
                          </a:rPr>
                          <m:t>π</m:t>
                        </m:r>
                      </m:den>
                    </m:f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11" name="Shape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26" y="1677668"/>
                <a:ext cx="7935091" cy="3774072"/>
              </a:xfrm>
              <a:prstGeom prst="rect">
                <a:avLst/>
              </a:prstGeom>
              <a:blipFill>
                <a:blip r:embed="rId5"/>
                <a:stretch>
                  <a:fillRect l="-6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86"/>
          <p:cNvSpPr txBox="1"/>
          <p:nvPr/>
        </p:nvSpPr>
        <p:spPr>
          <a:xfrm>
            <a:off x="3108081" y="209951"/>
            <a:ext cx="30123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Sistemas de medida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45" y="1846343"/>
            <a:ext cx="3978332" cy="1783109"/>
          </a:xfrm>
          <a:prstGeom prst="rect">
            <a:avLst/>
          </a:prstGeom>
        </p:spPr>
      </p:pic>
      <p:sp>
        <p:nvSpPr>
          <p:cNvPr id="16" name="Shape 158"/>
          <p:cNvSpPr/>
          <p:nvPr/>
        </p:nvSpPr>
        <p:spPr>
          <a:xfrm>
            <a:off x="1440973" y="2295024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58"/>
          <p:cNvSpPr/>
          <p:nvPr/>
        </p:nvSpPr>
        <p:spPr>
          <a:xfrm>
            <a:off x="1440973" y="3762172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58"/>
          <p:cNvSpPr/>
          <p:nvPr/>
        </p:nvSpPr>
        <p:spPr>
          <a:xfrm rot="16200000">
            <a:off x="3180131" y="4611852"/>
            <a:ext cx="480590" cy="62468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>
          <a:xfrm>
            <a:off x="7010400" y="6527873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87247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86"/>
          <p:cNvSpPr txBox="1"/>
          <p:nvPr/>
        </p:nvSpPr>
        <p:spPr>
          <a:xfrm>
            <a:off x="3108081" y="209951"/>
            <a:ext cx="30123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Sistemas de medida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341725685"/>
              </p:ext>
            </p:extLst>
          </p:nvPr>
        </p:nvGraphicFramePr>
        <p:xfrm>
          <a:off x="1431158" y="1529696"/>
          <a:ext cx="6366162" cy="42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70806178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924160" y="1806091"/>
            <a:ext cx="7935091" cy="418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accent1"/>
              </a:buClr>
              <a:buSzPts val="2000"/>
              <a:buFont typeface="Courier New"/>
              <a:buChar char="o"/>
            </a:pPr>
            <a:r>
              <a:rPr lang="es-ES" sz="2000" b="1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Objetivo</a:t>
            </a:r>
          </a:p>
          <a:p>
            <a:pPr lvl="0">
              <a:buClr>
                <a:schemeClr val="accent1"/>
              </a:buClr>
              <a:buSzPts val="2000"/>
            </a:pP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  </a:t>
            </a:r>
          </a:p>
          <a:p>
            <a:pPr lvl="0" algn="just">
              <a:lnSpc>
                <a:spcPct val="150000"/>
              </a:lnSpc>
            </a:pP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 Utilizar el sensor Kinect V2 para la reconstrucción 3D del brazo y calcular el volumen total del mismo.</a:t>
            </a:r>
          </a:p>
          <a:p>
            <a:pPr lvl="0" algn="just">
              <a:lnSpc>
                <a:spcPct val="150000"/>
              </a:lnSpc>
            </a:pPr>
            <a:endParaRPr lang="es-ES" sz="2000" dirty="0">
              <a:solidFill>
                <a:schemeClr val="dk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lvl="0" algn="just">
              <a:lnSpc>
                <a:spcPct val="150000"/>
              </a:lnSpc>
            </a:pP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 Comparar en términos de sencillez y precisión el método de </a:t>
            </a:r>
            <a:r>
              <a:rPr lang="es-ES" sz="2000" dirty="0" err="1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circometría</a:t>
            </a:r>
            <a:r>
              <a:rPr lang="es-ES" sz="2000" dirty="0">
                <a:solidFill>
                  <a:schemeClr val="dk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 con el propuesto.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Shape 261"/>
          <p:cNvSpPr txBox="1"/>
          <p:nvPr/>
        </p:nvSpPr>
        <p:spPr>
          <a:xfrm>
            <a:off x="3632252" y="209951"/>
            <a:ext cx="19639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</a:t>
            </a:r>
            <a:endParaRPr sz="28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1340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0" y="0"/>
            <a:ext cx="9144000" cy="1045083"/>
          </a:xfrm>
          <a:prstGeom prst="rect">
            <a:avLst/>
          </a:prstGeom>
          <a:solidFill>
            <a:srgbClr val="092B5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6511970"/>
            <a:ext cx="9144000" cy="369332"/>
          </a:xfrm>
          <a:prstGeom prst="rect">
            <a:avLst/>
          </a:prstGeom>
          <a:solidFill>
            <a:srgbClr val="092B5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614239" y="1735981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51053" y="8167856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 descr="Sin tí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179" y="105094"/>
            <a:ext cx="726072" cy="84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94121" y="209951"/>
            <a:ext cx="16402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Contenido</a:t>
            </a:r>
            <a:endParaRPr sz="28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924160" y="1806091"/>
            <a:ext cx="793509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Introducción. </a:t>
            </a:r>
          </a:p>
          <a:p>
            <a:pPr marL="342900" lvl="0" indent="-342900">
              <a:lnSpc>
                <a:spcPct val="13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Metodología.</a:t>
            </a:r>
            <a:endParaRPr lang="es-ES" sz="2800" b="1" dirty="0">
              <a:solidFill>
                <a:srgbClr val="BFBFB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de medida y análisis.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Conclusiones.</a:t>
            </a:r>
            <a:endParaRPr lang="es-ES" sz="2800" dirty="0"/>
          </a:p>
          <a:p>
            <a:pPr marL="342900" lvl="0" indent="-342900">
              <a:lnSpc>
                <a:spcPct val="130000"/>
              </a:lnSpc>
              <a:buClr>
                <a:srgbClr val="BFBFBF"/>
              </a:buClr>
              <a:buSzPts val="2800"/>
              <a:buFont typeface="Calibri"/>
              <a:buAutoNum type="arabicPeriod"/>
            </a:pPr>
            <a:r>
              <a:rPr lang="es-ES" sz="2800" b="1" dirty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Líneas futuras.</a:t>
            </a:r>
            <a:endParaRPr lang="es-ES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12"/>
          <p:cNvSpPr txBox="1"/>
          <p:nvPr/>
        </p:nvSpPr>
        <p:spPr>
          <a:xfrm>
            <a:off x="0" y="651197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s-ES" sz="1600" kern="0" dirty="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Reconstrucción 3D mediante sensor de infrarrojos para la medición del volumen del brazo en pacientes con linfedema.</a:t>
            </a:r>
            <a:endParaRPr lang="es-ES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>
          <a:xfrm>
            <a:off x="7010400" y="6516177"/>
            <a:ext cx="2133600" cy="365125"/>
          </a:xfrm>
        </p:spPr>
        <p:txBody>
          <a:bodyPr/>
          <a:lstStyle/>
          <a:p>
            <a:fld id="{AC0946F1-AD2D-45DD-B41C-F4D0273D9842}" type="slidenum">
              <a:rPr lang="es-ES" smtClean="0">
                <a:solidFill>
                  <a:schemeClr val="bg1"/>
                </a:solidFill>
              </a:rPr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2"/>
          <a:stretch/>
        </p:blipFill>
        <p:spPr>
          <a:xfrm>
            <a:off x="190158" y="219994"/>
            <a:ext cx="1810295" cy="6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5854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1518</Words>
  <Application>Microsoft Office PowerPoint</Application>
  <PresentationFormat>Presentación en pantalla (4:3)</PresentationFormat>
  <Paragraphs>226</Paragraphs>
  <Slides>29</Slides>
  <Notes>29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Arial Narrow</vt:lpstr>
      <vt:lpstr>Calibri</vt:lpstr>
      <vt:lpstr>Cambria Math</vt:lpstr>
      <vt:lpstr>Courier New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Berta Remirez Moreno</dc:creator>
  <cp:lastModifiedBy>Miriam R</cp:lastModifiedBy>
  <cp:revision>44</cp:revision>
  <dcterms:created xsi:type="dcterms:W3CDTF">2018-06-13T10:38:32Z</dcterms:created>
  <dcterms:modified xsi:type="dcterms:W3CDTF">2019-06-26T16:38:15Z</dcterms:modified>
</cp:coreProperties>
</file>